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2" r:id="rId6"/>
    <p:sldId id="263" r:id="rId7"/>
    <p:sldId id="264" r:id="rId8"/>
    <p:sldId id="265" r:id="rId9"/>
    <p:sldId id="266" r:id="rId10"/>
  </p:sldIdLst>
  <p:sldSz cx="9144000" cy="5143500" type="screen16x9"/>
  <p:notesSz cx="6858000" cy="9144000"/>
  <p:embeddedFontLst>
    <p:embeddedFont>
      <p:font typeface="Amatic SC" panose="00000500000000000000" pitchFamily="2" charset="-79"/>
      <p:regular r:id="rId12"/>
      <p:bold r:id="rId13"/>
    </p:embeddedFont>
    <p:embeddedFont>
      <p:font typeface="Source Code Pro" panose="020B0509030403020204" pitchFamily="49" charset="0"/>
      <p:regular r:id="rId14"/>
      <p:bold r:id="rId15"/>
      <p:italic r:id="rId16"/>
      <p:boldItalic r:id="rId17"/>
    </p:embeddedFont>
    <p:embeddedFont>
      <p:font typeface="Verdana" panose="020B060403050404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180" y="8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5f79de6c5_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105f79de6c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05f79de6c5_0_53: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05f79de6c5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ed5dcb912d_0_3: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ed5dcb912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05f79de6c5_0_12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05f79de6c5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05f79de6c5_0_111: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05f79de6c5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038bf6f1a2_0_14: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038bf6f1a2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124beb74e1_0_14: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124beb74e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05f79de6c5_0_171: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05f79de6c5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05f79de6c5_0_176: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05f79de6c5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C232"/>
        </a:solidFill>
        <a:effectLst/>
      </p:bgPr>
    </p:bg>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123300"/>
            <a:ext cx="8520600" cy="224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9700">
                <a:solidFill>
                  <a:schemeClr val="dk2"/>
                </a:solidFill>
              </a:rPr>
              <a:t>The First Miracles club</a:t>
            </a:r>
            <a:endParaRPr sz="9700">
              <a:solidFill>
                <a:schemeClr val="dk2"/>
              </a:solidFill>
            </a:endParaRPr>
          </a:p>
        </p:txBody>
      </p:sp>
      <p:sp>
        <p:nvSpPr>
          <p:cNvPr id="57" name="Google Shape;57;p13"/>
          <p:cNvSpPr txBox="1">
            <a:spLocks noGrp="1"/>
          </p:cNvSpPr>
          <p:nvPr>
            <p:ph type="subTitle" idx="1"/>
          </p:nvPr>
        </p:nvSpPr>
        <p:spPr>
          <a:xfrm>
            <a:off x="311700" y="3615300"/>
            <a:ext cx="8520600" cy="101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700">
                <a:solidFill>
                  <a:srgbClr val="737572"/>
                </a:solidFill>
              </a:rPr>
              <a:t>Sip &amp; Study</a:t>
            </a:r>
            <a:endParaRPr sz="6700">
              <a:solidFill>
                <a:srgbClr val="737572"/>
              </a:solidFill>
            </a:endParaRPr>
          </a:p>
        </p:txBody>
      </p:sp>
      <p:pic>
        <p:nvPicPr>
          <p:cNvPr id="58" name="Google Shape;58;p13"/>
          <p:cNvPicPr preferRelativeResize="0"/>
          <p:nvPr/>
        </p:nvPicPr>
        <p:blipFill>
          <a:blip r:embed="rId3">
            <a:alphaModFix/>
          </a:blip>
          <a:stretch>
            <a:fillRect/>
          </a:stretch>
        </p:blipFill>
        <p:spPr>
          <a:xfrm>
            <a:off x="3394013" y="1851214"/>
            <a:ext cx="2355975" cy="144107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5025" y="359750"/>
            <a:ext cx="4045200" cy="1710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F1C232"/>
                </a:solidFill>
              </a:rPr>
              <a:t>The MeaninG of Miracles</a:t>
            </a:r>
            <a:endParaRPr>
              <a:solidFill>
                <a:srgbClr val="F1C232"/>
              </a:solidFill>
            </a:endParaRPr>
          </a:p>
        </p:txBody>
      </p:sp>
      <p:sp>
        <p:nvSpPr>
          <p:cNvPr id="64" name="Google Shape;64;p14"/>
          <p:cNvSpPr txBox="1">
            <a:spLocks noGrp="1"/>
          </p:cNvSpPr>
          <p:nvPr>
            <p:ph type="subTitle" idx="1"/>
          </p:nvPr>
        </p:nvSpPr>
        <p:spPr>
          <a:xfrm>
            <a:off x="315025" y="2331026"/>
            <a:ext cx="4045200" cy="187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500" b="1" i="1">
                <a:highlight>
                  <a:srgbClr val="FFFFFF"/>
                </a:highlight>
                <a:latin typeface="Arial"/>
                <a:ea typeface="Arial"/>
                <a:cs typeface="Arial"/>
                <a:sym typeface="Arial"/>
              </a:rPr>
              <a:t>A miracle is about your mind - not about the world. The solution ACIM offers is internal, and it involves a correct understanding of who we are and where we are. “The journey to God is merely the reawakening of the knowledge of where you are always, and what you are forever.”</a:t>
            </a:r>
            <a:endParaRPr sz="2100" b="1" i="1"/>
          </a:p>
        </p:txBody>
      </p:sp>
      <p:pic>
        <p:nvPicPr>
          <p:cNvPr id="65" name="Google Shape;65;p14"/>
          <p:cNvPicPr preferRelativeResize="0"/>
          <p:nvPr/>
        </p:nvPicPr>
        <p:blipFill>
          <a:blip r:embed="rId3">
            <a:alphaModFix/>
          </a:blip>
          <a:stretch>
            <a:fillRect/>
          </a:stretch>
        </p:blipFill>
        <p:spPr>
          <a:xfrm>
            <a:off x="4572000" y="0"/>
            <a:ext cx="4608952" cy="5143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C232"/>
        </a:solidFill>
        <a:effectLst/>
      </p:bgPr>
    </p:bg>
    <p:spTree>
      <p:nvGrpSpPr>
        <p:cNvPr id="1" name="Shape 69"/>
        <p:cNvGrpSpPr/>
        <p:nvPr/>
      </p:nvGrpSpPr>
      <p:grpSpPr>
        <a:xfrm>
          <a:off x="0" y="0"/>
          <a:ext cx="0" cy="0"/>
          <a:chOff x="0" y="0"/>
          <a:chExt cx="0" cy="0"/>
        </a:xfrm>
      </p:grpSpPr>
      <p:sp>
        <p:nvSpPr>
          <p:cNvPr id="70" name="Google Shape;70;p15"/>
          <p:cNvSpPr txBox="1"/>
          <p:nvPr/>
        </p:nvSpPr>
        <p:spPr>
          <a:xfrm>
            <a:off x="1010300" y="513725"/>
            <a:ext cx="79389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3200" b="1" i="1">
              <a:solidFill>
                <a:srgbClr val="EFEFEF"/>
              </a:solidFill>
              <a:latin typeface="Source Code Pro"/>
              <a:ea typeface="Source Code Pro"/>
              <a:cs typeface="Source Code Pro"/>
              <a:sym typeface="Source Code Pro"/>
            </a:endParaRPr>
          </a:p>
        </p:txBody>
      </p:sp>
      <p:pic>
        <p:nvPicPr>
          <p:cNvPr id="71" name="Google Shape;71;p15"/>
          <p:cNvPicPr preferRelativeResize="0"/>
          <p:nvPr/>
        </p:nvPicPr>
        <p:blipFill>
          <a:blip r:embed="rId3">
            <a:alphaModFix/>
          </a:blip>
          <a:stretch>
            <a:fillRect/>
          </a:stretch>
        </p:blipFill>
        <p:spPr>
          <a:xfrm>
            <a:off x="1286724" y="864750"/>
            <a:ext cx="6570552" cy="2248801"/>
          </a:xfrm>
          <a:prstGeom prst="rect">
            <a:avLst/>
          </a:prstGeom>
          <a:noFill/>
          <a:ln>
            <a:noFill/>
          </a:ln>
        </p:spPr>
      </p:pic>
      <p:sp>
        <p:nvSpPr>
          <p:cNvPr id="72" name="Google Shape;72;p15"/>
          <p:cNvSpPr txBox="1">
            <a:spLocks noGrp="1"/>
          </p:cNvSpPr>
          <p:nvPr>
            <p:ph type="body" idx="1"/>
          </p:nvPr>
        </p:nvSpPr>
        <p:spPr>
          <a:xfrm>
            <a:off x="1286725" y="2571750"/>
            <a:ext cx="6570600" cy="1578000"/>
          </a:xfrm>
          <a:prstGeom prst="rect">
            <a:avLst/>
          </a:prstGeom>
          <a:solidFill>
            <a:schemeClr val="accent1"/>
          </a:solidFill>
        </p:spPr>
        <p:txBody>
          <a:bodyPr spcFirstLastPara="1" wrap="square" lIns="91425" tIns="91425" rIns="91425" bIns="91425" anchor="ctr" anchorCtr="0">
            <a:noAutofit/>
          </a:bodyPr>
          <a:lstStyle/>
          <a:p>
            <a:pPr marL="0" lvl="0" indent="0" algn="ctr" rtl="0">
              <a:spcBef>
                <a:spcPts val="0"/>
              </a:spcBef>
              <a:spcAft>
                <a:spcPts val="0"/>
              </a:spcAft>
              <a:buNone/>
            </a:pPr>
            <a:endParaRPr sz="2850" b="0">
              <a:solidFill>
                <a:srgbClr val="666666"/>
              </a:solidFill>
              <a:highlight>
                <a:srgbClr val="FFFFFF"/>
              </a:highlight>
              <a:latin typeface="Arial"/>
              <a:ea typeface="Arial"/>
              <a:cs typeface="Arial"/>
              <a:sym typeface="Arial"/>
            </a:endParaRPr>
          </a:p>
          <a:p>
            <a:pPr marL="0" lvl="0" indent="0" algn="ctr" rtl="0">
              <a:lnSpc>
                <a:spcPct val="120000"/>
              </a:lnSpc>
              <a:spcBef>
                <a:spcPts val="0"/>
              </a:spcBef>
              <a:spcAft>
                <a:spcPts val="0"/>
              </a:spcAft>
              <a:buNone/>
            </a:pPr>
            <a:r>
              <a:rPr lang="en" sz="2500" b="0">
                <a:solidFill>
                  <a:schemeClr val="lt1"/>
                </a:solidFill>
                <a:highlight>
                  <a:srgbClr val="170A3D"/>
                </a:highlight>
                <a:latin typeface="Verdana"/>
                <a:ea typeface="Verdana"/>
                <a:cs typeface="Verdana"/>
                <a:sym typeface="Verdana"/>
              </a:rPr>
              <a:t>“Wisdom is not judgment; it is the relinquishment of judgment.” </a:t>
            </a:r>
            <a:endParaRPr sz="2500" b="0">
              <a:solidFill>
                <a:schemeClr val="lt1"/>
              </a:solidFill>
              <a:highlight>
                <a:srgbClr val="170A3D"/>
              </a:highlight>
              <a:latin typeface="Verdana"/>
              <a:ea typeface="Verdana"/>
              <a:cs typeface="Verdana"/>
              <a:sym typeface="Verdana"/>
            </a:endParaRPr>
          </a:p>
          <a:p>
            <a:pPr marL="0" lvl="0" indent="0" algn="ctr" rtl="0">
              <a:spcBef>
                <a:spcPts val="1800"/>
              </a:spcBef>
              <a:spcAft>
                <a:spcPts val="0"/>
              </a:spcAft>
              <a:buNone/>
            </a:pPr>
            <a:endParaRPr sz="2150">
              <a:solidFill>
                <a:srgbClr val="373A36"/>
              </a:solidFill>
              <a:highlight>
                <a:srgbClr val="FFFFFF"/>
              </a:highlight>
              <a:latin typeface="Arial"/>
              <a:ea typeface="Arial"/>
              <a:cs typeface="Arial"/>
              <a:sym typeface="Arial"/>
            </a:endParaRPr>
          </a:p>
          <a:p>
            <a:pPr marL="0" lvl="0" indent="0" algn="ctr" rtl="0">
              <a:spcBef>
                <a:spcPts val="0"/>
              </a:spcBef>
              <a:spcAft>
                <a:spcPts val="0"/>
              </a:spcAft>
              <a:buNone/>
            </a:pPr>
            <a:endParaRPr sz="2200">
              <a:solidFill>
                <a:srgbClr val="666666"/>
              </a:solidFill>
              <a:highlight>
                <a:srgbClr val="FFFFFF"/>
              </a:highlight>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66666"/>
        </a:solidFill>
        <a:effectLst/>
      </p:bgPr>
    </p:bg>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588750" y="129725"/>
            <a:ext cx="7966500" cy="4632600"/>
          </a:xfrm>
          <a:prstGeom prst="rect">
            <a:avLst/>
          </a:prstGeom>
          <a:solidFill>
            <a:srgbClr val="F1C232"/>
          </a:solidFill>
        </p:spPr>
        <p:txBody>
          <a:bodyPr spcFirstLastPara="1" wrap="square" lIns="91425" tIns="91425" rIns="91425" bIns="91425" anchor="ctr" anchorCtr="0">
            <a:noAutofit/>
          </a:bodyPr>
          <a:lstStyle/>
          <a:p>
            <a:pPr marL="0" lvl="0" indent="0" algn="ctr" rtl="0">
              <a:spcBef>
                <a:spcPts val="0"/>
              </a:spcBef>
              <a:spcAft>
                <a:spcPts val="0"/>
              </a:spcAft>
              <a:buNone/>
            </a:pPr>
            <a:endParaRPr sz="3200" i="1">
              <a:solidFill>
                <a:srgbClr val="666666"/>
              </a:solidFill>
            </a:endParaRPr>
          </a:p>
          <a:p>
            <a:pPr marL="0" lvl="0" indent="0" algn="ctr" rtl="0">
              <a:spcBef>
                <a:spcPts val="0"/>
              </a:spcBef>
              <a:spcAft>
                <a:spcPts val="0"/>
              </a:spcAft>
              <a:buNone/>
            </a:pPr>
            <a:r>
              <a:rPr lang="en" sz="3200" i="1">
                <a:solidFill>
                  <a:srgbClr val="666666"/>
                </a:solidFill>
              </a:rPr>
              <a:t>A course in Miracles </a:t>
            </a:r>
            <a:endParaRPr sz="3200" i="1">
              <a:solidFill>
                <a:srgbClr val="666666"/>
              </a:solidFill>
            </a:endParaRPr>
          </a:p>
          <a:p>
            <a:pPr marL="0" lvl="0" indent="0" algn="ctr" rtl="0">
              <a:spcBef>
                <a:spcPts val="0"/>
              </a:spcBef>
              <a:spcAft>
                <a:spcPts val="0"/>
              </a:spcAft>
              <a:buNone/>
            </a:pPr>
            <a:endParaRPr sz="100">
              <a:solidFill>
                <a:srgbClr val="666666"/>
              </a:solidFill>
            </a:endParaRPr>
          </a:p>
          <a:p>
            <a:pPr marL="0" lvl="0" indent="0" algn="ctr" rtl="0">
              <a:spcBef>
                <a:spcPts val="0"/>
              </a:spcBef>
              <a:spcAft>
                <a:spcPts val="0"/>
              </a:spcAft>
              <a:buNone/>
            </a:pPr>
            <a:r>
              <a:rPr lang="en" sz="3200" i="1">
                <a:solidFill>
                  <a:srgbClr val="666666"/>
                </a:solidFill>
              </a:rPr>
              <a:t>Chapters 3 &amp; 16 :</a:t>
            </a:r>
            <a:endParaRPr sz="3200" i="1">
              <a:solidFill>
                <a:srgbClr val="666666"/>
              </a:solidFill>
            </a:endParaRPr>
          </a:p>
          <a:p>
            <a:pPr marL="0" lvl="0" indent="0" algn="ctr" rtl="0">
              <a:spcBef>
                <a:spcPts val="0"/>
              </a:spcBef>
              <a:spcAft>
                <a:spcPts val="0"/>
              </a:spcAft>
              <a:buNone/>
            </a:pPr>
            <a:endParaRPr sz="100" i="1">
              <a:solidFill>
                <a:srgbClr val="666666"/>
              </a:solidFill>
            </a:endParaRPr>
          </a:p>
          <a:p>
            <a:pPr marL="0" lvl="0" indent="0" algn="ctr" rtl="0">
              <a:spcBef>
                <a:spcPts val="0"/>
              </a:spcBef>
              <a:spcAft>
                <a:spcPts val="0"/>
              </a:spcAft>
              <a:buNone/>
            </a:pPr>
            <a:r>
              <a:rPr lang="en" sz="3100">
                <a:solidFill>
                  <a:srgbClr val="666666"/>
                </a:solidFill>
              </a:rPr>
              <a:t>The innocent perception</a:t>
            </a:r>
            <a:endParaRPr sz="3100">
              <a:solidFill>
                <a:srgbClr val="666666"/>
              </a:solidFill>
            </a:endParaRPr>
          </a:p>
          <a:p>
            <a:pPr marL="0" lvl="0" indent="0" algn="ctr" rtl="0">
              <a:spcBef>
                <a:spcPts val="0"/>
              </a:spcBef>
              <a:spcAft>
                <a:spcPts val="0"/>
              </a:spcAft>
              <a:buNone/>
            </a:pPr>
            <a:r>
              <a:rPr lang="en" sz="1800">
                <a:solidFill>
                  <a:srgbClr val="666666"/>
                </a:solidFill>
              </a:rPr>
              <a:t>&amp;</a:t>
            </a:r>
            <a:endParaRPr sz="1800">
              <a:solidFill>
                <a:srgbClr val="666666"/>
              </a:solidFill>
            </a:endParaRPr>
          </a:p>
          <a:p>
            <a:pPr marL="0" lvl="0" indent="0" algn="ctr" rtl="0">
              <a:spcBef>
                <a:spcPts val="0"/>
              </a:spcBef>
              <a:spcAft>
                <a:spcPts val="0"/>
              </a:spcAft>
              <a:buNone/>
            </a:pPr>
            <a:r>
              <a:rPr lang="en" sz="3100">
                <a:solidFill>
                  <a:srgbClr val="666666"/>
                </a:solidFill>
              </a:rPr>
              <a:t>The Forgiveness of Illusion</a:t>
            </a:r>
            <a:endParaRPr sz="3100">
              <a:solidFill>
                <a:srgbClr val="666666"/>
              </a:solidFill>
            </a:endParaRPr>
          </a:p>
          <a:p>
            <a:pPr marL="0" lvl="0" indent="0" algn="ctr" rtl="0">
              <a:spcBef>
                <a:spcPts val="0"/>
              </a:spcBef>
              <a:spcAft>
                <a:spcPts val="0"/>
              </a:spcAft>
              <a:buNone/>
            </a:pPr>
            <a:endParaRPr sz="2200">
              <a:solidFill>
                <a:srgbClr val="666666"/>
              </a:solidFill>
            </a:endParaRPr>
          </a:p>
          <a:p>
            <a:pPr marL="0" lvl="0" indent="0" algn="ctr" rtl="0">
              <a:spcBef>
                <a:spcPts val="0"/>
              </a:spcBef>
              <a:spcAft>
                <a:spcPts val="0"/>
              </a:spcAft>
              <a:buNone/>
            </a:pPr>
            <a:endParaRPr sz="100">
              <a:solidFill>
                <a:srgbClr val="666666"/>
              </a:solidFill>
            </a:endParaRPr>
          </a:p>
          <a:p>
            <a:pPr marL="0" lvl="0" indent="0" algn="ctr" rtl="0">
              <a:spcBef>
                <a:spcPts val="0"/>
              </a:spcBef>
              <a:spcAft>
                <a:spcPts val="0"/>
              </a:spcAft>
              <a:buNone/>
            </a:pPr>
            <a:r>
              <a:rPr lang="en" sz="3200" i="1">
                <a:solidFill>
                  <a:srgbClr val="666666"/>
                </a:solidFill>
              </a:rPr>
              <a:t>Workbook Lessons: </a:t>
            </a:r>
            <a:endParaRPr sz="3200" i="1">
              <a:solidFill>
                <a:srgbClr val="666666"/>
              </a:solidFill>
            </a:endParaRPr>
          </a:p>
          <a:p>
            <a:pPr marL="0" lvl="0" indent="0" algn="ctr" rtl="0">
              <a:spcBef>
                <a:spcPts val="0"/>
              </a:spcBef>
              <a:spcAft>
                <a:spcPts val="0"/>
              </a:spcAft>
              <a:buNone/>
            </a:pPr>
            <a:endParaRPr sz="100" i="1">
              <a:solidFill>
                <a:srgbClr val="666666"/>
              </a:solidFill>
            </a:endParaRPr>
          </a:p>
          <a:p>
            <a:pPr marL="0" lvl="0" indent="0" algn="ctr" rtl="0">
              <a:spcBef>
                <a:spcPts val="0"/>
              </a:spcBef>
              <a:spcAft>
                <a:spcPts val="0"/>
              </a:spcAft>
              <a:buNone/>
            </a:pPr>
            <a:r>
              <a:rPr lang="en" sz="3200" i="1">
                <a:solidFill>
                  <a:srgbClr val="666666"/>
                </a:solidFill>
              </a:rPr>
              <a:t>91, 113 &amp; 114</a:t>
            </a:r>
            <a:endParaRPr sz="3200" i="1">
              <a:solidFill>
                <a:srgbClr val="666666"/>
              </a:solidFill>
            </a:endParaRPr>
          </a:p>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C232"/>
        </a:solidFill>
        <a:effectLst/>
      </p:bgPr>
    </p:bg>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946275" y="152625"/>
            <a:ext cx="5747400" cy="3010500"/>
          </a:xfrm>
          <a:prstGeom prst="rect">
            <a:avLst/>
          </a:prstGeom>
          <a:solidFill>
            <a:schemeClr val="lt1"/>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rgbClr val="505153"/>
                </a:solidFill>
                <a:highlight>
                  <a:srgbClr val="FBFBFB"/>
                </a:highlight>
                <a:latin typeface="Arial"/>
                <a:ea typeface="Arial"/>
                <a:cs typeface="Arial"/>
                <a:sym typeface="Arial"/>
              </a:rPr>
              <a:t>“</a:t>
            </a:r>
            <a:r>
              <a:rPr lang="en" sz="650">
                <a:solidFill>
                  <a:srgbClr val="373737"/>
                </a:solidFill>
                <a:highlight>
                  <a:srgbClr val="FFFFFF"/>
                </a:highlight>
                <a:latin typeface="Arial"/>
                <a:ea typeface="Arial"/>
                <a:cs typeface="Arial"/>
                <a:sym typeface="Arial"/>
              </a:rPr>
              <a:t>2</a:t>
            </a:r>
            <a:r>
              <a:rPr lang="en" sz="1050">
                <a:solidFill>
                  <a:srgbClr val="373737"/>
                </a:solidFill>
                <a:highlight>
                  <a:srgbClr val="FFFFFF"/>
                </a:highlight>
                <a:latin typeface="Arial"/>
                <a:ea typeface="Arial"/>
                <a:cs typeface="Arial"/>
                <a:sym typeface="Arial"/>
              </a:rPr>
              <a:t> </a:t>
            </a:r>
            <a:r>
              <a:rPr lang="en" sz="1950">
                <a:solidFill>
                  <a:srgbClr val="373737"/>
                </a:solidFill>
                <a:highlight>
                  <a:srgbClr val="FFFFFF"/>
                </a:highlight>
                <a:latin typeface="Arial"/>
                <a:ea typeface="Arial"/>
                <a:cs typeface="Arial"/>
                <a:sym typeface="Arial"/>
              </a:rPr>
              <a:t>Innocence is not a partial attribute. It is not real </a:t>
            </a:r>
            <a:r>
              <a:rPr lang="en" sz="1950" i="1">
                <a:solidFill>
                  <a:srgbClr val="373737"/>
                </a:solidFill>
                <a:highlight>
                  <a:srgbClr val="FFFFFF"/>
                </a:highlight>
                <a:latin typeface="Arial"/>
                <a:ea typeface="Arial"/>
                <a:cs typeface="Arial"/>
                <a:sym typeface="Arial"/>
              </a:rPr>
              <a:t>until</a:t>
            </a:r>
            <a:r>
              <a:rPr lang="en" sz="1950">
                <a:solidFill>
                  <a:srgbClr val="373737"/>
                </a:solidFill>
                <a:highlight>
                  <a:srgbClr val="FFFFFF"/>
                </a:highlight>
                <a:latin typeface="Arial"/>
                <a:ea typeface="Arial"/>
                <a:cs typeface="Arial"/>
                <a:sym typeface="Arial"/>
              </a:rPr>
              <a:t> it is total. The partly innocent are apt to be quite foolish at times. It is not until their innocence becomes a viewpoint with universal application that it becomes wisdom. Innocent or true perception means that you never misperceive and always see truly. More simply, it means that you never see what does not exist, and always see what does.</a:t>
            </a:r>
            <a:r>
              <a:rPr lang="en" sz="1900">
                <a:solidFill>
                  <a:srgbClr val="505153"/>
                </a:solidFill>
                <a:highlight>
                  <a:srgbClr val="FBFBFB"/>
                </a:highlight>
                <a:latin typeface="Arial"/>
                <a:ea typeface="Arial"/>
                <a:cs typeface="Arial"/>
                <a:sym typeface="Arial"/>
              </a:rPr>
              <a:t>”</a:t>
            </a:r>
            <a:endParaRPr sz="8400"/>
          </a:p>
        </p:txBody>
      </p:sp>
      <p:pic>
        <p:nvPicPr>
          <p:cNvPr id="95" name="Google Shape;95;p19"/>
          <p:cNvPicPr preferRelativeResize="0"/>
          <p:nvPr/>
        </p:nvPicPr>
        <p:blipFill>
          <a:blip r:embed="rId3">
            <a:alphaModFix/>
          </a:blip>
          <a:stretch>
            <a:fillRect/>
          </a:stretch>
        </p:blipFill>
        <p:spPr>
          <a:xfrm>
            <a:off x="6533175" y="2606800"/>
            <a:ext cx="1626600" cy="242222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1C232"/>
        </a:solidFill>
        <a:effectLst/>
      </p:bgPr>
    </p:bg>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1939200" y="243975"/>
            <a:ext cx="5265600" cy="3375600"/>
          </a:xfrm>
          <a:prstGeom prst="rect">
            <a:avLst/>
          </a:prstGeom>
          <a:solidFill>
            <a:schemeClr val="lt1"/>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1350">
                <a:solidFill>
                  <a:srgbClr val="373737"/>
                </a:solidFill>
                <a:highlight>
                  <a:srgbClr val="FFFFFF"/>
                </a:highlight>
                <a:latin typeface="Arial"/>
                <a:ea typeface="Arial"/>
                <a:cs typeface="Arial"/>
                <a:sym typeface="Arial"/>
              </a:rPr>
              <a:t>“</a:t>
            </a:r>
            <a:r>
              <a:rPr lang="en" sz="1700" baseline="30000">
                <a:solidFill>
                  <a:srgbClr val="000000"/>
                </a:solidFill>
                <a:highlight>
                  <a:srgbClr val="FFFFFF"/>
                </a:highlight>
                <a:latin typeface="Arial"/>
                <a:ea typeface="Arial"/>
                <a:cs typeface="Arial"/>
                <a:sym typeface="Arial"/>
              </a:rPr>
              <a:t>1</a:t>
            </a:r>
            <a:r>
              <a:rPr lang="en" sz="1500">
                <a:solidFill>
                  <a:srgbClr val="403F42"/>
                </a:solidFill>
                <a:highlight>
                  <a:srgbClr val="FFFFFF"/>
                </a:highlight>
                <a:latin typeface="Arial"/>
                <a:ea typeface="Arial"/>
                <a:cs typeface="Arial"/>
                <a:sym typeface="Arial"/>
              </a:rPr>
              <a:t> </a:t>
            </a:r>
            <a:r>
              <a:rPr lang="en" sz="1500">
                <a:solidFill>
                  <a:srgbClr val="000000"/>
                </a:solidFill>
                <a:highlight>
                  <a:srgbClr val="FFFFFF"/>
                </a:highlight>
                <a:latin typeface="Arial"/>
                <a:ea typeface="Arial"/>
                <a:cs typeface="Arial"/>
                <a:sym typeface="Arial"/>
              </a:rPr>
              <a:t>To empathize does not mean to join in </a:t>
            </a:r>
            <a:r>
              <a:rPr lang="en" sz="1500" i="1">
                <a:solidFill>
                  <a:srgbClr val="000000"/>
                </a:solidFill>
                <a:highlight>
                  <a:srgbClr val="FFFFFF"/>
                </a:highlight>
                <a:latin typeface="Arial"/>
                <a:ea typeface="Arial"/>
                <a:cs typeface="Arial"/>
                <a:sym typeface="Arial"/>
              </a:rPr>
              <a:t>suffering</a:t>
            </a:r>
            <a:r>
              <a:rPr lang="en" sz="1500">
                <a:solidFill>
                  <a:srgbClr val="403F42"/>
                </a:solidFill>
                <a:highlight>
                  <a:srgbClr val="FFFFFF"/>
                </a:highlight>
                <a:latin typeface="Arial"/>
                <a:ea typeface="Arial"/>
                <a:cs typeface="Arial"/>
                <a:sym typeface="Arial"/>
              </a:rPr>
              <a:t> </a:t>
            </a:r>
            <a:r>
              <a:rPr lang="en" sz="1500">
                <a:solidFill>
                  <a:srgbClr val="000000"/>
                </a:solidFill>
                <a:highlight>
                  <a:srgbClr val="FFFFFF"/>
                </a:highlight>
                <a:latin typeface="Arial"/>
                <a:ea typeface="Arial"/>
                <a:cs typeface="Arial"/>
                <a:sym typeface="Arial"/>
              </a:rPr>
              <a:t>, for that is what you must </a:t>
            </a:r>
            <a:r>
              <a:rPr lang="en" sz="1500" i="1">
                <a:solidFill>
                  <a:srgbClr val="000000"/>
                </a:solidFill>
                <a:highlight>
                  <a:srgbClr val="FFFFFF"/>
                </a:highlight>
                <a:latin typeface="Arial"/>
                <a:ea typeface="Arial"/>
                <a:cs typeface="Arial"/>
                <a:sym typeface="Arial"/>
              </a:rPr>
              <a:t>refuse</a:t>
            </a:r>
            <a:r>
              <a:rPr lang="en" sz="1500">
                <a:solidFill>
                  <a:srgbClr val="403F42"/>
                </a:solidFill>
                <a:highlight>
                  <a:srgbClr val="FFFFFF"/>
                </a:highlight>
                <a:latin typeface="Arial"/>
                <a:ea typeface="Arial"/>
                <a:cs typeface="Arial"/>
                <a:sym typeface="Arial"/>
              </a:rPr>
              <a:t> </a:t>
            </a:r>
            <a:r>
              <a:rPr lang="en" sz="1500">
                <a:solidFill>
                  <a:srgbClr val="000000"/>
                </a:solidFill>
                <a:highlight>
                  <a:srgbClr val="FFFFFF"/>
                </a:highlight>
                <a:latin typeface="Arial"/>
                <a:ea typeface="Arial"/>
                <a:cs typeface="Arial"/>
                <a:sym typeface="Arial"/>
              </a:rPr>
              <a:t>to understand. That is the </a:t>
            </a:r>
            <a:r>
              <a:rPr lang="en" sz="1500" i="1">
                <a:solidFill>
                  <a:srgbClr val="000000"/>
                </a:solidFill>
                <a:highlight>
                  <a:srgbClr val="FFFFFF"/>
                </a:highlight>
                <a:latin typeface="Arial"/>
                <a:ea typeface="Arial"/>
                <a:cs typeface="Arial"/>
                <a:sym typeface="Arial"/>
              </a:rPr>
              <a:t>ego's</a:t>
            </a:r>
            <a:r>
              <a:rPr lang="en" sz="1500">
                <a:solidFill>
                  <a:srgbClr val="403F42"/>
                </a:solidFill>
                <a:highlight>
                  <a:srgbClr val="FFFFFF"/>
                </a:highlight>
                <a:latin typeface="Arial"/>
                <a:ea typeface="Arial"/>
                <a:cs typeface="Arial"/>
                <a:sym typeface="Arial"/>
              </a:rPr>
              <a:t> </a:t>
            </a:r>
            <a:r>
              <a:rPr lang="en" sz="1500">
                <a:solidFill>
                  <a:srgbClr val="000000"/>
                </a:solidFill>
                <a:highlight>
                  <a:srgbClr val="FFFFFF"/>
                </a:highlight>
                <a:latin typeface="Arial"/>
                <a:ea typeface="Arial"/>
                <a:cs typeface="Arial"/>
                <a:sym typeface="Arial"/>
              </a:rPr>
              <a:t>interpretation of empathy and is always used to form a special relationship in which the suffering is shared. The capacity to empathize is very useful to the Holy Spirit, provided you let Him use it in His way. [His way is very different.] He does not understand suffering and would have you teach it is not </a:t>
            </a:r>
            <a:r>
              <a:rPr lang="en" sz="1500" i="1">
                <a:solidFill>
                  <a:srgbClr val="000000"/>
                </a:solidFill>
                <a:highlight>
                  <a:srgbClr val="FFFFFF"/>
                </a:highlight>
                <a:latin typeface="Arial"/>
                <a:ea typeface="Arial"/>
                <a:cs typeface="Arial"/>
                <a:sym typeface="Arial"/>
              </a:rPr>
              <a:t>understandable.</a:t>
            </a:r>
            <a:r>
              <a:rPr lang="en" sz="1500">
                <a:solidFill>
                  <a:srgbClr val="403F42"/>
                </a:solidFill>
                <a:highlight>
                  <a:srgbClr val="FFFFFF"/>
                </a:highlight>
                <a:latin typeface="Arial"/>
                <a:ea typeface="Arial"/>
                <a:cs typeface="Arial"/>
                <a:sym typeface="Arial"/>
              </a:rPr>
              <a:t> </a:t>
            </a:r>
            <a:r>
              <a:rPr lang="en" sz="1500">
                <a:solidFill>
                  <a:srgbClr val="000000"/>
                </a:solidFill>
                <a:highlight>
                  <a:srgbClr val="FFFFFF"/>
                </a:highlight>
                <a:latin typeface="Arial"/>
                <a:ea typeface="Arial"/>
                <a:cs typeface="Arial"/>
                <a:sym typeface="Arial"/>
              </a:rPr>
              <a:t>When He relates through you, He does not relate through the ego to another ego. He does not join in pain, knowing that healing pain is not accomplished by delusional attempts to enter into it and lighten it by sharing the delusion.</a:t>
            </a:r>
            <a:r>
              <a:rPr lang="en" sz="1350">
                <a:solidFill>
                  <a:srgbClr val="373737"/>
                </a:solidFill>
                <a:highlight>
                  <a:srgbClr val="FFFFFF"/>
                </a:highlight>
                <a:latin typeface="Arial"/>
                <a:ea typeface="Arial"/>
                <a:cs typeface="Arial"/>
                <a:sym typeface="Arial"/>
              </a:rPr>
              <a:t>”</a:t>
            </a:r>
            <a:endParaRPr sz="8700"/>
          </a:p>
        </p:txBody>
      </p:sp>
      <p:pic>
        <p:nvPicPr>
          <p:cNvPr id="101" name="Google Shape;101;p20"/>
          <p:cNvPicPr preferRelativeResize="0"/>
          <p:nvPr/>
        </p:nvPicPr>
        <p:blipFill>
          <a:blip r:embed="rId3">
            <a:alphaModFix/>
          </a:blip>
          <a:stretch>
            <a:fillRect/>
          </a:stretch>
        </p:blipFill>
        <p:spPr>
          <a:xfrm>
            <a:off x="703525" y="3235675"/>
            <a:ext cx="1579050" cy="1793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1C232"/>
        </a:solidFill>
        <a:effectLst/>
      </p:bgPr>
    </p:bg>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1366800" y="258200"/>
            <a:ext cx="6410400" cy="3023400"/>
          </a:xfrm>
          <a:prstGeom prst="rect">
            <a:avLst/>
          </a:prstGeom>
          <a:solidFill>
            <a:schemeClr val="lt1"/>
          </a:solidFill>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sz="1500">
              <a:solidFill>
                <a:srgbClr val="000000"/>
              </a:solidFill>
              <a:latin typeface="Arial"/>
              <a:ea typeface="Arial"/>
              <a:cs typeface="Arial"/>
              <a:sym typeface="Arial"/>
            </a:endParaRPr>
          </a:p>
          <a:p>
            <a:pPr marL="0" lvl="0" indent="0" algn="ctr" rtl="0">
              <a:lnSpc>
                <a:spcPct val="115000"/>
              </a:lnSpc>
              <a:spcBef>
                <a:spcPts val="0"/>
              </a:spcBef>
              <a:spcAft>
                <a:spcPts val="0"/>
              </a:spcAft>
              <a:buNone/>
            </a:pPr>
            <a:endParaRPr sz="1500">
              <a:solidFill>
                <a:srgbClr val="000000"/>
              </a:solidFill>
              <a:latin typeface="Arial"/>
              <a:ea typeface="Arial"/>
              <a:cs typeface="Arial"/>
              <a:sym typeface="Arial"/>
            </a:endParaRPr>
          </a:p>
          <a:p>
            <a:pPr marL="0" lvl="0" indent="0" algn="ctr" rtl="0">
              <a:lnSpc>
                <a:spcPct val="115000"/>
              </a:lnSpc>
              <a:spcBef>
                <a:spcPts val="0"/>
              </a:spcBef>
              <a:spcAft>
                <a:spcPts val="0"/>
              </a:spcAft>
              <a:buNone/>
            </a:pPr>
            <a:r>
              <a:rPr lang="en" sz="1700">
                <a:solidFill>
                  <a:srgbClr val="000000"/>
                </a:solidFill>
                <a:latin typeface="Arial"/>
                <a:ea typeface="Arial"/>
                <a:cs typeface="Arial"/>
                <a:sym typeface="Arial"/>
              </a:rPr>
              <a:t>If you are not a body, what are you? </a:t>
            </a:r>
            <a:endParaRPr sz="1700">
              <a:solidFill>
                <a:srgbClr val="000000"/>
              </a:solidFill>
              <a:latin typeface="Arial"/>
              <a:ea typeface="Arial"/>
              <a:cs typeface="Arial"/>
              <a:sym typeface="Arial"/>
            </a:endParaRPr>
          </a:p>
          <a:p>
            <a:pPr marL="0" lvl="0" indent="0" algn="ctr" rtl="0">
              <a:lnSpc>
                <a:spcPct val="115000"/>
              </a:lnSpc>
              <a:spcBef>
                <a:spcPts val="0"/>
              </a:spcBef>
              <a:spcAft>
                <a:spcPts val="0"/>
              </a:spcAft>
              <a:buNone/>
            </a:pPr>
            <a:endParaRPr sz="1700">
              <a:solidFill>
                <a:srgbClr val="000000"/>
              </a:solidFill>
              <a:latin typeface="Arial"/>
              <a:ea typeface="Arial"/>
              <a:cs typeface="Arial"/>
              <a:sym typeface="Arial"/>
            </a:endParaRPr>
          </a:p>
          <a:p>
            <a:pPr marL="0" lvl="0" indent="0" algn="ctr" rtl="0">
              <a:lnSpc>
                <a:spcPct val="115000"/>
              </a:lnSpc>
              <a:spcBef>
                <a:spcPts val="0"/>
              </a:spcBef>
              <a:spcAft>
                <a:spcPts val="0"/>
              </a:spcAft>
              <a:buNone/>
            </a:pPr>
            <a:r>
              <a:rPr lang="en" sz="1700">
                <a:solidFill>
                  <a:srgbClr val="000000"/>
                </a:solidFill>
                <a:latin typeface="Arial"/>
                <a:ea typeface="Arial"/>
                <a:cs typeface="Arial"/>
                <a:sym typeface="Arial"/>
              </a:rPr>
              <a:t>⁴I am not weak, but strong.</a:t>
            </a:r>
            <a:endParaRPr sz="1700">
              <a:solidFill>
                <a:srgbClr val="000000"/>
              </a:solidFill>
              <a:latin typeface="Arial"/>
              <a:ea typeface="Arial"/>
              <a:cs typeface="Arial"/>
              <a:sym typeface="Arial"/>
            </a:endParaRPr>
          </a:p>
          <a:p>
            <a:pPr marL="0" lvl="0" indent="0" algn="ctr" rtl="0">
              <a:lnSpc>
                <a:spcPct val="115000"/>
              </a:lnSpc>
              <a:spcBef>
                <a:spcPts val="0"/>
              </a:spcBef>
              <a:spcAft>
                <a:spcPts val="0"/>
              </a:spcAft>
              <a:buNone/>
            </a:pPr>
            <a:r>
              <a:rPr lang="en" sz="1700">
                <a:solidFill>
                  <a:srgbClr val="000000"/>
                </a:solidFill>
                <a:latin typeface="Arial"/>
                <a:ea typeface="Arial"/>
                <a:cs typeface="Arial"/>
                <a:sym typeface="Arial"/>
              </a:rPr>
              <a:t>⁵I am not helpless, but all powerful.</a:t>
            </a:r>
            <a:endParaRPr sz="1700">
              <a:solidFill>
                <a:srgbClr val="000000"/>
              </a:solidFill>
              <a:latin typeface="Arial"/>
              <a:ea typeface="Arial"/>
              <a:cs typeface="Arial"/>
              <a:sym typeface="Arial"/>
            </a:endParaRPr>
          </a:p>
          <a:p>
            <a:pPr marL="0" lvl="0" indent="0" algn="ctr" rtl="0">
              <a:lnSpc>
                <a:spcPct val="115000"/>
              </a:lnSpc>
              <a:spcBef>
                <a:spcPts val="0"/>
              </a:spcBef>
              <a:spcAft>
                <a:spcPts val="0"/>
              </a:spcAft>
              <a:buNone/>
            </a:pPr>
            <a:r>
              <a:rPr lang="en" sz="1700">
                <a:solidFill>
                  <a:srgbClr val="000000"/>
                </a:solidFill>
                <a:latin typeface="Arial"/>
                <a:ea typeface="Arial"/>
                <a:cs typeface="Arial"/>
                <a:sym typeface="Arial"/>
              </a:rPr>
              <a:t>⁶I am not limited, but unlimited.</a:t>
            </a:r>
            <a:endParaRPr sz="1700">
              <a:solidFill>
                <a:srgbClr val="000000"/>
              </a:solidFill>
              <a:latin typeface="Arial"/>
              <a:ea typeface="Arial"/>
              <a:cs typeface="Arial"/>
              <a:sym typeface="Arial"/>
            </a:endParaRPr>
          </a:p>
          <a:p>
            <a:pPr marL="0" lvl="0" indent="0" algn="ctr" rtl="0">
              <a:lnSpc>
                <a:spcPct val="115000"/>
              </a:lnSpc>
              <a:spcBef>
                <a:spcPts val="0"/>
              </a:spcBef>
              <a:spcAft>
                <a:spcPts val="0"/>
              </a:spcAft>
              <a:buNone/>
            </a:pPr>
            <a:r>
              <a:rPr lang="en" sz="1700">
                <a:solidFill>
                  <a:srgbClr val="000000"/>
                </a:solidFill>
                <a:latin typeface="Arial"/>
                <a:ea typeface="Arial"/>
                <a:cs typeface="Arial"/>
                <a:sym typeface="Arial"/>
              </a:rPr>
              <a:t>⁷I am not doubtful, but certain.</a:t>
            </a:r>
            <a:endParaRPr sz="1700">
              <a:solidFill>
                <a:srgbClr val="000000"/>
              </a:solidFill>
              <a:latin typeface="Arial"/>
              <a:ea typeface="Arial"/>
              <a:cs typeface="Arial"/>
              <a:sym typeface="Arial"/>
            </a:endParaRPr>
          </a:p>
          <a:p>
            <a:pPr marL="0" lvl="0" indent="0" algn="ctr" rtl="0">
              <a:lnSpc>
                <a:spcPct val="115000"/>
              </a:lnSpc>
              <a:spcBef>
                <a:spcPts val="0"/>
              </a:spcBef>
              <a:spcAft>
                <a:spcPts val="0"/>
              </a:spcAft>
              <a:buNone/>
            </a:pPr>
            <a:r>
              <a:rPr lang="en" sz="1700">
                <a:solidFill>
                  <a:srgbClr val="000000"/>
                </a:solidFill>
                <a:latin typeface="Arial"/>
                <a:ea typeface="Arial"/>
                <a:cs typeface="Arial"/>
                <a:sym typeface="Arial"/>
              </a:rPr>
              <a:t>⁸I am not an illusion, but a reality.</a:t>
            </a:r>
            <a:endParaRPr sz="1700">
              <a:solidFill>
                <a:srgbClr val="000000"/>
              </a:solidFill>
              <a:latin typeface="Arial"/>
              <a:ea typeface="Arial"/>
              <a:cs typeface="Arial"/>
              <a:sym typeface="Arial"/>
            </a:endParaRPr>
          </a:p>
          <a:p>
            <a:pPr marL="0" lvl="0" indent="0" algn="ctr" rtl="0">
              <a:lnSpc>
                <a:spcPct val="115000"/>
              </a:lnSpc>
              <a:spcBef>
                <a:spcPts val="0"/>
              </a:spcBef>
              <a:spcAft>
                <a:spcPts val="0"/>
              </a:spcAft>
              <a:buNone/>
            </a:pPr>
            <a:r>
              <a:rPr lang="en" sz="1700">
                <a:solidFill>
                  <a:srgbClr val="000000"/>
                </a:solidFill>
                <a:latin typeface="Arial"/>
                <a:ea typeface="Arial"/>
                <a:cs typeface="Arial"/>
                <a:sym typeface="Arial"/>
              </a:rPr>
              <a:t>⁹I cannot see in darkness, but in light. </a:t>
            </a:r>
            <a:endParaRPr sz="3000">
              <a:solidFill>
                <a:srgbClr val="505153"/>
              </a:solidFill>
              <a:highlight>
                <a:srgbClr val="FBFBFB"/>
              </a:highlight>
              <a:latin typeface="Arial"/>
              <a:ea typeface="Arial"/>
              <a:cs typeface="Arial"/>
              <a:sym typeface="Arial"/>
            </a:endParaRPr>
          </a:p>
          <a:p>
            <a:pPr marL="0" lvl="0" indent="0" algn="ctr" rtl="0">
              <a:lnSpc>
                <a:spcPct val="115000"/>
              </a:lnSpc>
              <a:spcBef>
                <a:spcPts val="0"/>
              </a:spcBef>
              <a:spcAft>
                <a:spcPts val="0"/>
              </a:spcAft>
              <a:buNone/>
            </a:pPr>
            <a:endParaRPr sz="2400">
              <a:solidFill>
                <a:srgbClr val="505153"/>
              </a:solidFill>
              <a:highlight>
                <a:srgbClr val="FBFBFB"/>
              </a:highlight>
              <a:latin typeface="Arial"/>
              <a:ea typeface="Arial"/>
              <a:cs typeface="Arial"/>
              <a:sym typeface="Arial"/>
            </a:endParaRPr>
          </a:p>
          <a:p>
            <a:pPr marL="0" lvl="0" indent="0" algn="ctr" rtl="0">
              <a:spcBef>
                <a:spcPts val="0"/>
              </a:spcBef>
              <a:spcAft>
                <a:spcPts val="0"/>
              </a:spcAft>
              <a:buNone/>
            </a:pPr>
            <a:endParaRPr sz="2400">
              <a:solidFill>
                <a:srgbClr val="505153"/>
              </a:solidFill>
              <a:highlight>
                <a:srgbClr val="FBFBFB"/>
              </a:highlight>
              <a:latin typeface="Arial"/>
              <a:ea typeface="Arial"/>
              <a:cs typeface="Arial"/>
              <a:sym typeface="Arial"/>
            </a:endParaRPr>
          </a:p>
        </p:txBody>
      </p:sp>
      <p:pic>
        <p:nvPicPr>
          <p:cNvPr id="107" name="Google Shape;107;p21"/>
          <p:cNvPicPr preferRelativeResize="0"/>
          <p:nvPr/>
        </p:nvPicPr>
        <p:blipFill>
          <a:blip r:embed="rId3">
            <a:alphaModFix/>
          </a:blip>
          <a:stretch>
            <a:fillRect/>
          </a:stretch>
        </p:blipFill>
        <p:spPr>
          <a:xfrm>
            <a:off x="6855100" y="2678575"/>
            <a:ext cx="1680200" cy="235228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1C232"/>
        </a:solidFill>
        <a:effectLst/>
      </p:bgPr>
    </p:bg>
    <p:spTree>
      <p:nvGrpSpPr>
        <p:cNvPr id="1" name="Shape 111"/>
        <p:cNvGrpSpPr/>
        <p:nvPr/>
      </p:nvGrpSpPr>
      <p:grpSpPr>
        <a:xfrm>
          <a:off x="0" y="0"/>
          <a:ext cx="0" cy="0"/>
          <a:chOff x="0" y="0"/>
          <a:chExt cx="0" cy="0"/>
        </a:xfrm>
      </p:grpSpPr>
      <p:sp>
        <p:nvSpPr>
          <p:cNvPr id="112" name="Google Shape;112;p22"/>
          <p:cNvSpPr txBox="1">
            <a:spLocks noGrp="1"/>
          </p:cNvSpPr>
          <p:nvPr>
            <p:ph type="title"/>
          </p:nvPr>
        </p:nvSpPr>
        <p:spPr>
          <a:xfrm>
            <a:off x="1408850" y="1675375"/>
            <a:ext cx="6021000" cy="3375600"/>
          </a:xfrm>
          <a:prstGeom prst="rect">
            <a:avLst/>
          </a:prstGeom>
          <a:solidFill>
            <a:schemeClr val="lt1"/>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1800" baseline="30000">
                <a:solidFill>
                  <a:srgbClr val="000000"/>
                </a:solidFill>
                <a:highlight>
                  <a:srgbClr val="FFFFFF"/>
                </a:highlight>
                <a:latin typeface="Arial"/>
                <a:ea typeface="Arial"/>
                <a:cs typeface="Arial"/>
                <a:sym typeface="Arial"/>
              </a:rPr>
              <a:t>2</a:t>
            </a:r>
            <a:r>
              <a:rPr lang="en" sz="1600">
                <a:solidFill>
                  <a:srgbClr val="403F42"/>
                </a:solidFill>
                <a:highlight>
                  <a:srgbClr val="FFFFFF"/>
                </a:highlight>
                <a:latin typeface="Arial"/>
                <a:ea typeface="Arial"/>
                <a:cs typeface="Arial"/>
                <a:sym typeface="Arial"/>
              </a:rPr>
              <a:t> </a:t>
            </a:r>
            <a:r>
              <a:rPr lang="en" sz="1600">
                <a:solidFill>
                  <a:srgbClr val="000000"/>
                </a:solidFill>
                <a:highlight>
                  <a:srgbClr val="FFFFFF"/>
                </a:highlight>
                <a:latin typeface="Arial"/>
                <a:ea typeface="Arial"/>
                <a:cs typeface="Arial"/>
                <a:sym typeface="Arial"/>
              </a:rPr>
              <a:t>The clearest proof that empathy as the ego uses it is destructive lies in the fact that it is applied only to certain types of problems and in certain people. These it selects </a:t>
            </a:r>
            <a:r>
              <a:rPr lang="en" sz="1600" i="1">
                <a:solidFill>
                  <a:srgbClr val="000000"/>
                </a:solidFill>
                <a:highlight>
                  <a:srgbClr val="FFFFFF"/>
                </a:highlight>
                <a:latin typeface="Arial"/>
                <a:ea typeface="Arial"/>
                <a:cs typeface="Arial"/>
                <a:sym typeface="Arial"/>
              </a:rPr>
              <a:t>out</a:t>
            </a:r>
            <a:r>
              <a:rPr lang="en" sz="1600">
                <a:solidFill>
                  <a:srgbClr val="403F42"/>
                </a:solidFill>
                <a:highlight>
                  <a:srgbClr val="FFFFFF"/>
                </a:highlight>
                <a:latin typeface="Arial"/>
                <a:ea typeface="Arial"/>
                <a:cs typeface="Arial"/>
                <a:sym typeface="Arial"/>
              </a:rPr>
              <a:t> </a:t>
            </a:r>
            <a:r>
              <a:rPr lang="en" sz="1600">
                <a:solidFill>
                  <a:srgbClr val="000000"/>
                </a:solidFill>
                <a:highlight>
                  <a:srgbClr val="FFFFFF"/>
                </a:highlight>
                <a:latin typeface="Arial"/>
                <a:ea typeface="Arial"/>
                <a:cs typeface="Arial"/>
                <a:sym typeface="Arial"/>
              </a:rPr>
              <a:t>and joins </a:t>
            </a:r>
            <a:r>
              <a:rPr lang="en" sz="1600" i="1">
                <a:solidFill>
                  <a:srgbClr val="000000"/>
                </a:solidFill>
                <a:highlight>
                  <a:srgbClr val="FFFFFF"/>
                </a:highlight>
                <a:latin typeface="Arial"/>
                <a:ea typeface="Arial"/>
                <a:cs typeface="Arial"/>
                <a:sym typeface="Arial"/>
              </a:rPr>
              <a:t>with</a:t>
            </a:r>
            <a:r>
              <a:rPr lang="en" sz="1600">
                <a:solidFill>
                  <a:srgbClr val="403F42"/>
                </a:solidFill>
                <a:highlight>
                  <a:srgbClr val="FFFFFF"/>
                </a:highlight>
                <a:latin typeface="Arial"/>
                <a:ea typeface="Arial"/>
                <a:cs typeface="Arial"/>
                <a:sym typeface="Arial"/>
              </a:rPr>
              <a:t> </a:t>
            </a:r>
            <a:r>
              <a:rPr lang="en" sz="1600">
                <a:solidFill>
                  <a:srgbClr val="000000"/>
                </a:solidFill>
                <a:highlight>
                  <a:srgbClr val="FFFFFF"/>
                </a:highlight>
                <a:latin typeface="Arial"/>
                <a:ea typeface="Arial"/>
                <a:cs typeface="Arial"/>
                <a:sym typeface="Arial"/>
              </a:rPr>
              <a:t>. And it never joins except to strengthen </a:t>
            </a:r>
            <a:r>
              <a:rPr lang="en" sz="1600" i="1">
                <a:solidFill>
                  <a:srgbClr val="000000"/>
                </a:solidFill>
                <a:highlight>
                  <a:srgbClr val="FFFFFF"/>
                </a:highlight>
                <a:latin typeface="Arial"/>
                <a:ea typeface="Arial"/>
                <a:cs typeface="Arial"/>
                <a:sym typeface="Arial"/>
              </a:rPr>
              <a:t>itself.</a:t>
            </a:r>
            <a:r>
              <a:rPr lang="en" sz="1600">
                <a:solidFill>
                  <a:srgbClr val="403F42"/>
                </a:solidFill>
                <a:highlight>
                  <a:srgbClr val="FFFFFF"/>
                </a:highlight>
                <a:latin typeface="Arial"/>
                <a:ea typeface="Arial"/>
                <a:cs typeface="Arial"/>
                <a:sym typeface="Arial"/>
              </a:rPr>
              <a:t> </a:t>
            </a:r>
            <a:r>
              <a:rPr lang="en" sz="1600">
                <a:solidFill>
                  <a:srgbClr val="000000"/>
                </a:solidFill>
                <a:highlight>
                  <a:srgbClr val="FFFFFF"/>
                </a:highlight>
                <a:latin typeface="Arial"/>
                <a:ea typeface="Arial"/>
                <a:cs typeface="Arial"/>
                <a:sym typeface="Arial"/>
              </a:rPr>
              <a:t>[Having identified with what it </a:t>
            </a:r>
            <a:r>
              <a:rPr lang="en" sz="1600" i="1">
                <a:solidFill>
                  <a:srgbClr val="000000"/>
                </a:solidFill>
                <a:highlight>
                  <a:srgbClr val="FFFFFF"/>
                </a:highlight>
                <a:latin typeface="Arial"/>
                <a:ea typeface="Arial"/>
                <a:cs typeface="Arial"/>
                <a:sym typeface="Arial"/>
              </a:rPr>
              <a:t>thinks</a:t>
            </a:r>
            <a:r>
              <a:rPr lang="en" sz="1600">
                <a:solidFill>
                  <a:srgbClr val="403F42"/>
                </a:solidFill>
                <a:highlight>
                  <a:srgbClr val="FFFFFF"/>
                </a:highlight>
                <a:latin typeface="Arial"/>
                <a:ea typeface="Arial"/>
                <a:cs typeface="Arial"/>
                <a:sym typeface="Arial"/>
              </a:rPr>
              <a:t> </a:t>
            </a:r>
            <a:r>
              <a:rPr lang="en" sz="1600">
                <a:solidFill>
                  <a:srgbClr val="000000"/>
                </a:solidFill>
                <a:highlight>
                  <a:srgbClr val="FFFFFF"/>
                </a:highlight>
                <a:latin typeface="Arial"/>
                <a:ea typeface="Arial"/>
                <a:cs typeface="Arial"/>
                <a:sym typeface="Arial"/>
              </a:rPr>
              <a:t>it understands, it sees </a:t>
            </a:r>
            <a:r>
              <a:rPr lang="en" sz="1600" i="1">
                <a:solidFill>
                  <a:srgbClr val="000000"/>
                </a:solidFill>
                <a:highlight>
                  <a:srgbClr val="FFFFFF"/>
                </a:highlight>
                <a:latin typeface="Arial"/>
                <a:ea typeface="Arial"/>
                <a:cs typeface="Arial"/>
                <a:sym typeface="Arial"/>
              </a:rPr>
              <a:t>itself</a:t>
            </a:r>
            <a:r>
              <a:rPr lang="en" sz="1600">
                <a:solidFill>
                  <a:srgbClr val="403F42"/>
                </a:solidFill>
                <a:highlight>
                  <a:srgbClr val="FFFFFF"/>
                </a:highlight>
                <a:latin typeface="Arial"/>
                <a:ea typeface="Arial"/>
                <a:cs typeface="Arial"/>
                <a:sym typeface="Arial"/>
              </a:rPr>
              <a:t> </a:t>
            </a:r>
            <a:r>
              <a:rPr lang="en" sz="1600">
                <a:solidFill>
                  <a:srgbClr val="000000"/>
                </a:solidFill>
                <a:highlight>
                  <a:srgbClr val="FFFFFF"/>
                </a:highlight>
                <a:latin typeface="Arial"/>
                <a:ea typeface="Arial"/>
                <a:cs typeface="Arial"/>
                <a:sym typeface="Arial"/>
              </a:rPr>
              <a:t>and would </a:t>
            </a:r>
            <a:r>
              <a:rPr lang="en" sz="1600" i="1">
                <a:solidFill>
                  <a:srgbClr val="000000"/>
                </a:solidFill>
                <a:highlight>
                  <a:srgbClr val="FFFFFF"/>
                </a:highlight>
                <a:latin typeface="Arial"/>
                <a:ea typeface="Arial"/>
                <a:cs typeface="Arial"/>
                <a:sym typeface="Arial"/>
              </a:rPr>
              <a:t>increase</a:t>
            </a:r>
            <a:r>
              <a:rPr lang="en" sz="1600">
                <a:solidFill>
                  <a:srgbClr val="403F42"/>
                </a:solidFill>
                <a:highlight>
                  <a:srgbClr val="FFFFFF"/>
                </a:highlight>
                <a:latin typeface="Arial"/>
                <a:ea typeface="Arial"/>
                <a:cs typeface="Arial"/>
                <a:sym typeface="Arial"/>
              </a:rPr>
              <a:t> </a:t>
            </a:r>
            <a:r>
              <a:rPr lang="en" sz="1600">
                <a:solidFill>
                  <a:srgbClr val="000000"/>
                </a:solidFill>
                <a:highlight>
                  <a:srgbClr val="FFFFFF"/>
                </a:highlight>
                <a:latin typeface="Arial"/>
                <a:ea typeface="Arial"/>
                <a:cs typeface="Arial"/>
                <a:sym typeface="Arial"/>
              </a:rPr>
              <a:t>itself by sharing what is </a:t>
            </a:r>
            <a:r>
              <a:rPr lang="en" sz="1600" i="1">
                <a:solidFill>
                  <a:srgbClr val="000000"/>
                </a:solidFill>
                <a:highlight>
                  <a:srgbClr val="FFFFFF"/>
                </a:highlight>
                <a:latin typeface="Arial"/>
                <a:ea typeface="Arial"/>
                <a:cs typeface="Arial"/>
                <a:sym typeface="Arial"/>
              </a:rPr>
              <a:t>like</a:t>
            </a:r>
            <a:r>
              <a:rPr lang="en" sz="1600">
                <a:solidFill>
                  <a:srgbClr val="403F42"/>
                </a:solidFill>
                <a:highlight>
                  <a:srgbClr val="FFFFFF"/>
                </a:highlight>
                <a:latin typeface="Arial"/>
                <a:ea typeface="Arial"/>
                <a:cs typeface="Arial"/>
                <a:sym typeface="Arial"/>
              </a:rPr>
              <a:t> </a:t>
            </a:r>
            <a:r>
              <a:rPr lang="en" sz="1600">
                <a:solidFill>
                  <a:srgbClr val="000000"/>
                </a:solidFill>
                <a:highlight>
                  <a:srgbClr val="FFFFFF"/>
                </a:highlight>
                <a:latin typeface="Arial"/>
                <a:ea typeface="Arial"/>
                <a:cs typeface="Arial"/>
                <a:sym typeface="Arial"/>
              </a:rPr>
              <a:t>itself.] Make no mistake about this maneuver; the ego always empathizes to </a:t>
            </a:r>
            <a:r>
              <a:rPr lang="en" sz="1600" i="1">
                <a:solidFill>
                  <a:srgbClr val="000000"/>
                </a:solidFill>
                <a:highlight>
                  <a:srgbClr val="FFFFFF"/>
                </a:highlight>
                <a:latin typeface="Arial"/>
                <a:ea typeface="Arial"/>
                <a:cs typeface="Arial"/>
                <a:sym typeface="Arial"/>
              </a:rPr>
              <a:t>weaken</a:t>
            </a:r>
            <a:r>
              <a:rPr lang="en" sz="1600">
                <a:solidFill>
                  <a:srgbClr val="403F42"/>
                </a:solidFill>
                <a:highlight>
                  <a:srgbClr val="FFFFFF"/>
                </a:highlight>
                <a:latin typeface="Arial"/>
                <a:ea typeface="Arial"/>
                <a:cs typeface="Arial"/>
                <a:sym typeface="Arial"/>
              </a:rPr>
              <a:t> </a:t>
            </a:r>
            <a:r>
              <a:rPr lang="en" sz="1600">
                <a:solidFill>
                  <a:srgbClr val="000000"/>
                </a:solidFill>
                <a:highlight>
                  <a:srgbClr val="FFFFFF"/>
                </a:highlight>
                <a:latin typeface="Arial"/>
                <a:ea typeface="Arial"/>
                <a:cs typeface="Arial"/>
                <a:sym typeface="Arial"/>
              </a:rPr>
              <a:t>, and to weaken is </a:t>
            </a:r>
            <a:r>
              <a:rPr lang="en" sz="1600" i="1">
                <a:solidFill>
                  <a:srgbClr val="000000"/>
                </a:solidFill>
                <a:highlight>
                  <a:srgbClr val="FFFFFF"/>
                </a:highlight>
                <a:latin typeface="Arial"/>
                <a:ea typeface="Arial"/>
                <a:cs typeface="Arial"/>
                <a:sym typeface="Arial"/>
              </a:rPr>
              <a:t>always</a:t>
            </a:r>
            <a:r>
              <a:rPr lang="en" sz="1600">
                <a:solidFill>
                  <a:srgbClr val="403F42"/>
                </a:solidFill>
                <a:highlight>
                  <a:srgbClr val="FFFFFF"/>
                </a:highlight>
                <a:latin typeface="Arial"/>
                <a:ea typeface="Arial"/>
                <a:cs typeface="Arial"/>
                <a:sym typeface="Arial"/>
              </a:rPr>
              <a:t> </a:t>
            </a:r>
            <a:r>
              <a:rPr lang="en" sz="1600">
                <a:solidFill>
                  <a:srgbClr val="000000"/>
                </a:solidFill>
                <a:highlight>
                  <a:srgbClr val="FFFFFF"/>
                </a:highlight>
                <a:latin typeface="Arial"/>
                <a:ea typeface="Arial"/>
                <a:cs typeface="Arial"/>
                <a:sym typeface="Arial"/>
              </a:rPr>
              <a:t>to attack. You do not know what empathizing means. Yet of this you may be sure—if you will merely sit quietly by and let the Holy Spirit relate through you, you will empathize with </a:t>
            </a:r>
            <a:r>
              <a:rPr lang="en" sz="1600" i="1">
                <a:solidFill>
                  <a:srgbClr val="000000"/>
                </a:solidFill>
                <a:highlight>
                  <a:srgbClr val="FFFFFF"/>
                </a:highlight>
                <a:latin typeface="Arial"/>
                <a:ea typeface="Arial"/>
                <a:cs typeface="Arial"/>
                <a:sym typeface="Arial"/>
              </a:rPr>
              <a:t>strength</a:t>
            </a:r>
            <a:r>
              <a:rPr lang="en" sz="1600">
                <a:solidFill>
                  <a:srgbClr val="403F42"/>
                </a:solidFill>
                <a:highlight>
                  <a:srgbClr val="FFFFFF"/>
                </a:highlight>
                <a:latin typeface="Arial"/>
                <a:ea typeface="Arial"/>
                <a:cs typeface="Arial"/>
                <a:sym typeface="Arial"/>
              </a:rPr>
              <a:t> </a:t>
            </a:r>
            <a:r>
              <a:rPr lang="en" sz="1600">
                <a:solidFill>
                  <a:srgbClr val="000000"/>
                </a:solidFill>
                <a:highlight>
                  <a:srgbClr val="FFFFFF"/>
                </a:highlight>
                <a:latin typeface="Arial"/>
                <a:ea typeface="Arial"/>
                <a:cs typeface="Arial"/>
                <a:sym typeface="Arial"/>
              </a:rPr>
              <a:t>and </a:t>
            </a:r>
            <a:r>
              <a:rPr lang="en" sz="1600" i="1">
                <a:solidFill>
                  <a:srgbClr val="000000"/>
                </a:solidFill>
                <a:highlight>
                  <a:srgbClr val="FFFFFF"/>
                </a:highlight>
                <a:latin typeface="Arial"/>
                <a:ea typeface="Arial"/>
                <a:cs typeface="Arial"/>
                <a:sym typeface="Arial"/>
              </a:rPr>
              <a:t>both</a:t>
            </a:r>
            <a:r>
              <a:rPr lang="en" sz="1600">
                <a:solidFill>
                  <a:srgbClr val="403F42"/>
                </a:solidFill>
                <a:highlight>
                  <a:srgbClr val="FFFFFF"/>
                </a:highlight>
                <a:latin typeface="Arial"/>
                <a:ea typeface="Arial"/>
                <a:cs typeface="Arial"/>
                <a:sym typeface="Arial"/>
              </a:rPr>
              <a:t> </a:t>
            </a:r>
            <a:r>
              <a:rPr lang="en" sz="1600">
                <a:solidFill>
                  <a:srgbClr val="000000"/>
                </a:solidFill>
                <a:highlight>
                  <a:srgbClr val="FFFFFF"/>
                </a:highlight>
                <a:latin typeface="Arial"/>
                <a:ea typeface="Arial"/>
                <a:cs typeface="Arial"/>
                <a:sym typeface="Arial"/>
              </a:rPr>
              <a:t>of you will gain in strength, and not in weakness.</a:t>
            </a:r>
            <a:endParaRPr sz="9600"/>
          </a:p>
        </p:txBody>
      </p:sp>
      <p:pic>
        <p:nvPicPr>
          <p:cNvPr id="113" name="Google Shape;113;p22"/>
          <p:cNvPicPr preferRelativeResize="0"/>
          <p:nvPr/>
        </p:nvPicPr>
        <p:blipFill>
          <a:blip r:embed="rId3">
            <a:alphaModFix/>
          </a:blip>
          <a:stretch>
            <a:fillRect/>
          </a:stretch>
        </p:blipFill>
        <p:spPr>
          <a:xfrm>
            <a:off x="3750475" y="0"/>
            <a:ext cx="1643050" cy="1723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1C232"/>
        </a:solidFill>
        <a:effectLst/>
      </p:bgPr>
    </p:bg>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284550" y="381575"/>
            <a:ext cx="8574900" cy="4327200"/>
          </a:xfrm>
          <a:prstGeom prst="rect">
            <a:avLst/>
          </a:prstGeom>
          <a:solidFill>
            <a:schemeClr val="lt1"/>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1950">
                <a:solidFill>
                  <a:srgbClr val="737572"/>
                </a:solidFill>
                <a:highlight>
                  <a:srgbClr val="FFFFFF"/>
                </a:highlight>
                <a:latin typeface="Arial"/>
                <a:ea typeface="Arial"/>
                <a:cs typeface="Arial"/>
                <a:sym typeface="Arial"/>
              </a:rPr>
              <a:t> </a:t>
            </a:r>
            <a:endParaRPr sz="1950">
              <a:solidFill>
                <a:srgbClr val="737572"/>
              </a:solidFill>
              <a:highlight>
                <a:srgbClr val="FFFFFF"/>
              </a:highlight>
              <a:latin typeface="Arial"/>
              <a:ea typeface="Arial"/>
              <a:cs typeface="Arial"/>
              <a:sym typeface="Arial"/>
            </a:endParaRPr>
          </a:p>
          <a:p>
            <a:pPr marL="0" lvl="0" indent="0" algn="ctr" rtl="0">
              <a:spcBef>
                <a:spcPts val="0"/>
              </a:spcBef>
              <a:spcAft>
                <a:spcPts val="0"/>
              </a:spcAft>
              <a:buNone/>
            </a:pPr>
            <a:endParaRPr sz="1950">
              <a:solidFill>
                <a:srgbClr val="737572"/>
              </a:solidFill>
              <a:highlight>
                <a:srgbClr val="FFFFFF"/>
              </a:highlight>
              <a:latin typeface="Arial"/>
              <a:ea typeface="Arial"/>
              <a:cs typeface="Arial"/>
              <a:sym typeface="Arial"/>
            </a:endParaRPr>
          </a:p>
          <a:p>
            <a:pPr marL="0" lvl="0" indent="0" algn="ctr" rtl="0">
              <a:spcBef>
                <a:spcPts val="0"/>
              </a:spcBef>
              <a:spcAft>
                <a:spcPts val="0"/>
              </a:spcAft>
              <a:buNone/>
            </a:pPr>
            <a:endParaRPr sz="1950">
              <a:solidFill>
                <a:srgbClr val="737572"/>
              </a:solidFill>
              <a:highlight>
                <a:srgbClr val="FFFFFF"/>
              </a:highlight>
              <a:latin typeface="Arial"/>
              <a:ea typeface="Arial"/>
              <a:cs typeface="Arial"/>
              <a:sym typeface="Arial"/>
            </a:endParaRPr>
          </a:p>
          <a:p>
            <a:pPr marL="0" lvl="0" indent="0" algn="ctr" rtl="0">
              <a:spcBef>
                <a:spcPts val="0"/>
              </a:spcBef>
              <a:spcAft>
                <a:spcPts val="0"/>
              </a:spcAft>
              <a:buNone/>
            </a:pPr>
            <a:r>
              <a:rPr lang="en" sz="1950" i="1">
                <a:solidFill>
                  <a:srgbClr val="666666"/>
                </a:solidFill>
                <a:highlight>
                  <a:srgbClr val="FFFFFF"/>
                </a:highlight>
                <a:latin typeface="Arial"/>
                <a:ea typeface="Arial"/>
                <a:cs typeface="Arial"/>
                <a:sym typeface="Arial"/>
              </a:rPr>
              <a:t>“There is an ancient peace you carry in your heart and have not lost.” – A Course In Miracles</a:t>
            </a:r>
            <a:endParaRPr sz="3900" i="1">
              <a:solidFill>
                <a:srgbClr val="666666"/>
              </a:solidFill>
              <a:highlight>
                <a:srgbClr val="FBFBFB"/>
              </a:highlight>
              <a:latin typeface="Arial"/>
              <a:ea typeface="Arial"/>
              <a:cs typeface="Arial"/>
              <a:sym typeface="Arial"/>
            </a:endParaRPr>
          </a:p>
        </p:txBody>
      </p:sp>
      <p:pic>
        <p:nvPicPr>
          <p:cNvPr id="119" name="Google Shape;119;p23"/>
          <p:cNvPicPr preferRelativeResize="0"/>
          <p:nvPr/>
        </p:nvPicPr>
        <p:blipFill>
          <a:blip r:embed="rId3">
            <a:alphaModFix/>
          </a:blip>
          <a:stretch>
            <a:fillRect/>
          </a:stretch>
        </p:blipFill>
        <p:spPr>
          <a:xfrm>
            <a:off x="2984637" y="518950"/>
            <a:ext cx="3174725" cy="1771650"/>
          </a:xfrm>
          <a:prstGeom prst="rect">
            <a:avLst/>
          </a:prstGeom>
          <a:noFill/>
          <a:ln>
            <a:noFill/>
          </a:ln>
        </p:spPr>
      </p:pic>
      <p:pic>
        <p:nvPicPr>
          <p:cNvPr id="120" name="Google Shape;120;p23"/>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561</Words>
  <Application>Microsoft Office PowerPoint</Application>
  <PresentationFormat>On-screen Show (16:9)</PresentationFormat>
  <Paragraphs>36</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Amatic SC</vt:lpstr>
      <vt:lpstr>Verdana</vt:lpstr>
      <vt:lpstr>Source Code Pro</vt:lpstr>
      <vt:lpstr>Beach Day</vt:lpstr>
      <vt:lpstr>The First Miracles club</vt:lpstr>
      <vt:lpstr>The MeaninG of Miracles</vt:lpstr>
      <vt:lpstr>PowerPoint Presentation</vt:lpstr>
      <vt:lpstr> A course in Miracles   Chapters 3 &amp; 16 :  The innocent perception &amp; The Forgiveness of Illusion   Workbook Lessons:   91, 113 &amp; 114 </vt:lpstr>
      <vt:lpstr>“2 Innocence is not a partial attribute. It is not real until it is total. The partly innocent are apt to be quite foolish at times. It is not until their innocence becomes a viewpoint with universal application that it becomes wisdom. Innocent or true perception means that you never misperceive and always see truly. More simply, it means that you never see what does not exist, and always see what does.”</vt:lpstr>
      <vt:lpstr>“1 To empathize does not mean to join in suffering , for that is what you must refuse to understand. That is the ego's interpretation of empathy and is always used to form a special relationship in which the suffering is shared. The capacity to empathize is very useful to the Holy Spirit, provided you let Him use it in His way. [His way is very different.] He does not understand suffering and would have you teach it is not understandable. When He relates through you, He does not relate through the ego to another ego. He does not join in pain, knowing that healing pain is not accomplished by delusional attempts to enter into it and lighten it by sharing the delusion.”</vt:lpstr>
      <vt:lpstr>  If you are not a body, what are you?   ⁴I am not weak, but strong. ⁵I am not helpless, but all powerful. ⁶I am not limited, but unlimited. ⁷I am not doubtful, but certain. ⁸I am not an illusion, but a reality. ⁹I cannot see in darkness, but in light.   </vt:lpstr>
      <vt:lpstr>2 The clearest proof that empathy as the ego uses it is destructive lies in the fact that it is applied only to certain types of problems and in certain people. These it selects out and joins with . And it never joins except to strengthen itself. [Having identified with what it thinks it understands, it sees itself and would increase itself by sharing what is like itself.] Make no mistake about this maneuver; the ego always empathizes to weaken , and to weaken is always to attack. You do not know what empathizing means. Yet of this you may be sure—if you will merely sit quietly by and let the Holy Spirit relate through you, you will empathize with strength and both of you will gain in strength, and not in weakness.</vt:lpstr>
      <vt:lpstr>    “There is an ancient peace you carry in your heart and have not lost.” – A Course In Miracles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First Miracles club</dc:title>
  <dc:creator>Nichole</dc:creator>
  <cp:lastModifiedBy>Nichole Miller-Strachan</cp:lastModifiedBy>
  <cp:revision>1</cp:revision>
  <dcterms:modified xsi:type="dcterms:W3CDTF">2022-04-02T00:42:39Z</dcterms:modified>
</cp:coreProperties>
</file>